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460" r:id="rId2"/>
    <p:sldId id="526" r:id="rId3"/>
    <p:sldId id="536" r:id="rId4"/>
    <p:sldId id="539" r:id="rId5"/>
    <p:sldId id="540" r:id="rId6"/>
    <p:sldId id="537" r:id="rId7"/>
    <p:sldId id="533" r:id="rId8"/>
    <p:sldId id="534" r:id="rId9"/>
    <p:sldId id="538" r:id="rId10"/>
    <p:sldId id="532" r:id="rId11"/>
    <p:sldId id="548" r:id="rId12"/>
    <p:sldId id="530" r:id="rId13"/>
    <p:sldId id="547" r:id="rId14"/>
    <p:sldId id="541" r:id="rId15"/>
    <p:sldId id="535" r:id="rId16"/>
    <p:sldId id="542" r:id="rId17"/>
    <p:sldId id="527" r:id="rId18"/>
    <p:sldId id="546" r:id="rId19"/>
    <p:sldId id="528" r:id="rId20"/>
    <p:sldId id="529" r:id="rId21"/>
    <p:sldId id="543" r:id="rId22"/>
    <p:sldId id="544" r:id="rId23"/>
    <p:sldId id="545" r:id="rId24"/>
    <p:sldId id="494" r:id="rId25"/>
    <p:sldId id="495" r:id="rId26"/>
    <p:sldId id="496" r:id="rId27"/>
    <p:sldId id="497" r:id="rId28"/>
    <p:sldId id="498" r:id="rId29"/>
    <p:sldId id="499" r:id="rId30"/>
    <p:sldId id="500" r:id="rId31"/>
    <p:sldId id="501" r:id="rId32"/>
    <p:sldId id="502" r:id="rId33"/>
    <p:sldId id="503" r:id="rId34"/>
    <p:sldId id="504" r:id="rId35"/>
    <p:sldId id="505" r:id="rId36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FFA7A7"/>
    <a:srgbClr val="DEEBF7"/>
    <a:srgbClr val="E2F0D9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0A237A-5155-4C40-81BF-09B00622EDA0}" v="52" dt="2022-02-16T08:30:19.9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50" autoAdjust="0"/>
    <p:restoredTop sz="82128" autoAdjust="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outlineViewPr>
    <p:cViewPr>
      <p:scale>
        <a:sx n="33" d="100"/>
        <a:sy n="33" d="100"/>
      </p:scale>
      <p:origin x="0" y="-68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th Stølting Brodal" userId="04ef4784-6591-4f86-a140-f5c3b108582a" providerId="ADAL" clId="{460A237A-5155-4C40-81BF-09B00622EDA0}"/>
    <pc:docChg chg="undo redo custSel addSld modSld sldOrd">
      <pc:chgData name="Gerth Stølting Brodal" userId="04ef4784-6591-4f86-a140-f5c3b108582a" providerId="ADAL" clId="{460A237A-5155-4C40-81BF-09B00622EDA0}" dt="2022-02-16T08:35:35.944" v="1089" actId="20577"/>
      <pc:docMkLst>
        <pc:docMk/>
      </pc:docMkLst>
      <pc:sldChg chg="modSp mod">
        <pc:chgData name="Gerth Stølting Brodal" userId="04ef4784-6591-4f86-a140-f5c3b108582a" providerId="ADAL" clId="{460A237A-5155-4C40-81BF-09B00622EDA0}" dt="2022-02-16T08:35:35.944" v="1089" actId="20577"/>
        <pc:sldMkLst>
          <pc:docMk/>
          <pc:sldMk cId="2272007600" sldId="530"/>
        </pc:sldMkLst>
        <pc:spChg chg="mod">
          <ac:chgData name="Gerth Stølting Brodal" userId="04ef4784-6591-4f86-a140-f5c3b108582a" providerId="ADAL" clId="{460A237A-5155-4C40-81BF-09B00622EDA0}" dt="2022-02-16T08:35:35.944" v="1089" actId="20577"/>
          <ac:spMkLst>
            <pc:docMk/>
            <pc:sldMk cId="2272007600" sldId="530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460A237A-5155-4C40-81BF-09B00622EDA0}" dt="2022-02-13T14:54:12.039" v="23" actId="20577"/>
        <pc:sldMkLst>
          <pc:docMk/>
          <pc:sldMk cId="3433984162" sldId="532"/>
        </pc:sldMkLst>
        <pc:spChg chg="mod">
          <ac:chgData name="Gerth Stølting Brodal" userId="04ef4784-6591-4f86-a140-f5c3b108582a" providerId="ADAL" clId="{460A237A-5155-4C40-81BF-09B00622EDA0}" dt="2022-02-13T14:54:12.039" v="23" actId="20577"/>
          <ac:spMkLst>
            <pc:docMk/>
            <pc:sldMk cId="3433984162" sldId="532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460A237A-5155-4C40-81BF-09B00622EDA0}" dt="2022-02-13T14:54:18.737" v="25" actId="20577"/>
        <pc:sldMkLst>
          <pc:docMk/>
          <pc:sldMk cId="2748474114" sldId="538"/>
        </pc:sldMkLst>
        <pc:graphicFrameChg chg="modGraphic">
          <ac:chgData name="Gerth Stølting Brodal" userId="04ef4784-6591-4f86-a140-f5c3b108582a" providerId="ADAL" clId="{460A237A-5155-4C40-81BF-09B00622EDA0}" dt="2022-02-13T14:54:18.737" v="25" actId="20577"/>
          <ac:graphicFrameMkLst>
            <pc:docMk/>
            <pc:sldMk cId="2748474114" sldId="538"/>
            <ac:graphicFrameMk id="4" creationId="{00000000-0000-0000-0000-000000000000}"/>
          </ac:graphicFrameMkLst>
        </pc:graphicFrameChg>
      </pc:sldChg>
      <pc:sldChg chg="modSp mod">
        <pc:chgData name="Gerth Stølting Brodal" userId="04ef4784-6591-4f86-a140-f5c3b108582a" providerId="ADAL" clId="{460A237A-5155-4C40-81BF-09B00622EDA0}" dt="2022-02-13T19:07:30.150" v="385" actId="207"/>
        <pc:sldMkLst>
          <pc:docMk/>
          <pc:sldMk cId="3544109397" sldId="544"/>
        </pc:sldMkLst>
        <pc:graphicFrameChg chg="modGraphic">
          <ac:chgData name="Gerth Stølting Brodal" userId="04ef4784-6591-4f86-a140-f5c3b108582a" providerId="ADAL" clId="{460A237A-5155-4C40-81BF-09B00622EDA0}" dt="2022-02-13T19:07:30.150" v="385" actId="207"/>
          <ac:graphicFrameMkLst>
            <pc:docMk/>
            <pc:sldMk cId="3544109397" sldId="544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460A237A-5155-4C40-81BF-09B00622EDA0}" dt="2022-02-13T18:50:09.806" v="383" actId="20577"/>
        <pc:sldMkLst>
          <pc:docMk/>
          <pc:sldMk cId="2983346848" sldId="546"/>
        </pc:sldMkLst>
      </pc:sldChg>
      <pc:sldChg chg="addSp delSp modSp new mod ord">
        <pc:chgData name="Gerth Stølting Brodal" userId="04ef4784-6591-4f86-a140-f5c3b108582a" providerId="ADAL" clId="{460A237A-5155-4C40-81BF-09B00622EDA0}" dt="2022-02-13T16:56:13.319" v="125" actId="948"/>
        <pc:sldMkLst>
          <pc:docMk/>
          <pc:sldMk cId="2350648138" sldId="547"/>
        </pc:sldMkLst>
        <pc:spChg chg="mod">
          <ac:chgData name="Gerth Stølting Brodal" userId="04ef4784-6591-4f86-a140-f5c3b108582a" providerId="ADAL" clId="{460A237A-5155-4C40-81BF-09B00622EDA0}" dt="2022-02-13T16:47:55.275" v="76" actId="5793"/>
          <ac:spMkLst>
            <pc:docMk/>
            <pc:sldMk cId="2350648138" sldId="547"/>
            <ac:spMk id="2" creationId="{98435EA8-1B7F-4335-8445-4DA60BE8C382}"/>
          </ac:spMkLst>
        </pc:spChg>
        <pc:spChg chg="del">
          <ac:chgData name="Gerth Stølting Brodal" userId="04ef4784-6591-4f86-a140-f5c3b108582a" providerId="ADAL" clId="{460A237A-5155-4C40-81BF-09B00622EDA0}" dt="2022-02-13T16:48:07.939" v="78" actId="478"/>
          <ac:spMkLst>
            <pc:docMk/>
            <pc:sldMk cId="2350648138" sldId="547"/>
            <ac:spMk id="3" creationId="{DAF0FEA0-68F3-4A88-8B90-3A3DFCD5FF8E}"/>
          </ac:spMkLst>
        </pc:spChg>
        <pc:graphicFrameChg chg="add mod modGraphic">
          <ac:chgData name="Gerth Stølting Brodal" userId="04ef4784-6591-4f86-a140-f5c3b108582a" providerId="ADAL" clId="{460A237A-5155-4C40-81BF-09B00622EDA0}" dt="2022-02-13T16:56:13.319" v="125" actId="948"/>
          <ac:graphicFrameMkLst>
            <pc:docMk/>
            <pc:sldMk cId="2350648138" sldId="547"/>
            <ac:graphicFrameMk id="4" creationId="{3250DD42-54E1-40B6-B1AB-88ECD34477DB}"/>
          </ac:graphicFrameMkLst>
        </pc:graphicFrameChg>
      </pc:sldChg>
      <pc:sldChg chg="addSp modSp add mod ord modAnim modNotesTx">
        <pc:chgData name="Gerth Stølting Brodal" userId="04ef4784-6591-4f86-a140-f5c3b108582a" providerId="ADAL" clId="{460A237A-5155-4C40-81BF-09B00622EDA0}" dt="2022-02-16T08:35:04.821" v="1088" actId="1038"/>
        <pc:sldMkLst>
          <pc:docMk/>
          <pc:sldMk cId="1615060130" sldId="548"/>
        </pc:sldMkLst>
        <pc:spChg chg="mod">
          <ac:chgData name="Gerth Stølting Brodal" userId="04ef4784-6591-4f86-a140-f5c3b108582a" providerId="ADAL" clId="{460A237A-5155-4C40-81BF-09B00622EDA0}" dt="2022-02-16T08:22:54.426" v="858" actId="14100"/>
          <ac:spMkLst>
            <pc:docMk/>
            <pc:sldMk cId="1615060130" sldId="548"/>
            <ac:spMk id="2" creationId="{00000000-0000-0000-0000-000000000000}"/>
          </ac:spMkLst>
        </pc:spChg>
        <pc:spChg chg="mod">
          <ac:chgData name="Gerth Stølting Brodal" userId="04ef4784-6591-4f86-a140-f5c3b108582a" providerId="ADAL" clId="{460A237A-5155-4C40-81BF-09B00622EDA0}" dt="2022-02-16T08:23:05.503" v="860" actId="1076"/>
          <ac:spMkLst>
            <pc:docMk/>
            <pc:sldMk cId="1615060130" sldId="548"/>
            <ac:spMk id="3" creationId="{00000000-0000-0000-0000-000000000000}"/>
          </ac:spMkLst>
        </pc:spChg>
        <pc:graphicFrameChg chg="mod modGraphic">
          <ac:chgData name="Gerth Stølting Brodal" userId="04ef4784-6591-4f86-a140-f5c3b108582a" providerId="ADAL" clId="{460A237A-5155-4C40-81BF-09B00622EDA0}" dt="2022-02-16T08:22:59.132" v="859" actId="1076"/>
          <ac:graphicFrameMkLst>
            <pc:docMk/>
            <pc:sldMk cId="1615060130" sldId="548"/>
            <ac:graphicFrameMk id="4" creationId="{00000000-0000-0000-0000-000000000000}"/>
          </ac:graphicFrameMkLst>
        </pc:graphicFrameChg>
        <pc:graphicFrameChg chg="add mod modGraphic">
          <ac:chgData name="Gerth Stølting Brodal" userId="04ef4784-6591-4f86-a140-f5c3b108582a" providerId="ADAL" clId="{460A237A-5155-4C40-81BF-09B00622EDA0}" dt="2022-02-16T08:26:21.536" v="990" actId="20577"/>
          <ac:graphicFrameMkLst>
            <pc:docMk/>
            <pc:sldMk cId="1615060130" sldId="548"/>
            <ac:graphicFrameMk id="5" creationId="{9EB59230-37E6-46B0-AD4F-144E9FE1BF20}"/>
          </ac:graphicFrameMkLst>
        </pc:graphicFrameChg>
        <pc:picChg chg="add mod">
          <ac:chgData name="Gerth Stølting Brodal" userId="04ef4784-6591-4f86-a140-f5c3b108582a" providerId="ADAL" clId="{460A237A-5155-4C40-81BF-09B00622EDA0}" dt="2022-02-16T08:35:04.821" v="1088" actId="1038"/>
          <ac:picMkLst>
            <pc:docMk/>
            <pc:sldMk cId="1615060130" sldId="548"/>
            <ac:picMk id="6" creationId="{0D6983D0-04FA-4A4B-BF04-883BB329003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A172F-81D4-4DC4-9113-1DBD56EC364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563DD8-32AB-41BE-B1C6-8EAC45222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05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Tuples good to prevent unexpected changes</a:t>
            </a:r>
            <a:r>
              <a:rPr lang="en-US" baseline="0" dirty="0"/>
              <a:t> to values, opposed to lists</a:t>
            </a:r>
          </a:p>
          <a:p>
            <a:r>
              <a:rPr lang="en-US" baseline="0" dirty="0"/>
              <a:t>[42,] is also valid with a trailing comma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01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245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A * 8 </a:t>
            </a:r>
            <a:r>
              <a:rPr lang="da-DK" dirty="0" err="1"/>
              <a:t>would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even</a:t>
            </a:r>
            <a:r>
              <a:rPr lang="da-DK" dirty="0"/>
              <a:t> faster in </a:t>
            </a:r>
            <a:r>
              <a:rPr lang="da-DK" dirty="0" err="1"/>
              <a:t>this</a:t>
            </a:r>
            <a:r>
              <a:rPr lang="da-DK" dirty="0"/>
              <a:t> case ~ 0.2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44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for x for x – </a:t>
            </a:r>
            <a:r>
              <a:rPr lang="da-DK" dirty="0" err="1"/>
              <a:t>usefull</a:t>
            </a:r>
            <a:r>
              <a:rPr lang="da-DK" dirty="0"/>
              <a:t> </a:t>
            </a:r>
            <a:r>
              <a:rPr lang="da-DK" dirty="0" err="1"/>
              <a:t>when</a:t>
            </a:r>
            <a:r>
              <a:rPr lang="da-DK" baseline="0" dirty="0"/>
              <a:t> </a:t>
            </a:r>
            <a:r>
              <a:rPr lang="da-DK" baseline="0" dirty="0" err="1"/>
              <a:t>both</a:t>
            </a:r>
            <a:r>
              <a:rPr lang="da-DK" baseline="0" dirty="0"/>
              <a:t> </a:t>
            </a:r>
            <a:r>
              <a:rPr lang="da-DK" baseline="0" dirty="0" err="1"/>
              <a:t>are</a:t>
            </a:r>
            <a:r>
              <a:rPr lang="da-DK" baseline="0" dirty="0"/>
              <a:t> ”_” and </a:t>
            </a:r>
            <a:r>
              <a:rPr lang="da-DK" baseline="0" dirty="0" err="1"/>
              <a:t>you</a:t>
            </a:r>
            <a:r>
              <a:rPr lang="da-DK" baseline="0" dirty="0"/>
              <a:t> </a:t>
            </a:r>
            <a:r>
              <a:rPr lang="da-DK" baseline="0" dirty="0" err="1"/>
              <a:t>don’t</a:t>
            </a:r>
            <a:r>
              <a:rPr lang="da-DK" baseline="0" dirty="0"/>
              <a:t> </a:t>
            </a:r>
            <a:r>
              <a:rPr lang="da-DK" baseline="0" dirty="0" err="1"/>
              <a:t>care</a:t>
            </a:r>
            <a:r>
              <a:rPr lang="da-DK" baseline="0" dirty="0"/>
              <a:t> </a:t>
            </a:r>
            <a:r>
              <a:rPr lang="da-DK" baseline="0" dirty="0" err="1"/>
              <a:t>about</a:t>
            </a:r>
            <a:r>
              <a:rPr lang="da-DK" baseline="0" dirty="0"/>
              <a:t> the variable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01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R"/>
            </a:pPr>
            <a:r>
              <a:rPr lang="en-US" baseline="0" dirty="0"/>
              <a:t>syntax-error</a:t>
            </a:r>
          </a:p>
          <a:p>
            <a:pPr marL="228600" indent="-228600">
              <a:buAutoNum type="alphaLcParenR"/>
            </a:pPr>
            <a:r>
              <a:rPr lang="en-US" baseline="0" dirty="0"/>
              <a:t>x and y not defined</a:t>
            </a:r>
          </a:p>
          <a:p>
            <a:pPr marL="0" indent="0">
              <a:buNone/>
            </a:pPr>
            <a:r>
              <a:rPr lang="en-US" baseline="0" dirty="0"/>
              <a:t>d)  list of lists instead of list of tuples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91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By dropping </a:t>
            </a:r>
            <a:r>
              <a:rPr lang="da-DK" dirty="0" err="1"/>
              <a:t>innermost</a:t>
            </a:r>
            <a:r>
              <a:rPr lang="da-DK" dirty="0"/>
              <a:t> ”[” ”]” and </a:t>
            </a:r>
            <a:r>
              <a:rPr lang="da-DK" dirty="0" err="1"/>
              <a:t>using</a:t>
            </a:r>
            <a:r>
              <a:rPr lang="da-DK" dirty="0"/>
              <a:t> a generator </a:t>
            </a:r>
            <a:r>
              <a:rPr lang="da-DK" dirty="0" err="1"/>
              <a:t>expression</a:t>
            </a:r>
            <a:r>
              <a:rPr lang="da-DK" dirty="0"/>
              <a:t> </a:t>
            </a:r>
            <a:r>
              <a:rPr lang="da-DK" dirty="0" err="1"/>
              <a:t>instead</a:t>
            </a:r>
            <a:r>
              <a:rPr lang="da-DK" dirty="0"/>
              <a:t>, not all f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considered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applying</a:t>
            </a:r>
            <a:r>
              <a:rPr lang="da-DK" dirty="0"/>
              <a:t> all.</a:t>
            </a:r>
          </a:p>
          <a:p>
            <a:r>
              <a:rPr lang="da-DK" dirty="0"/>
              <a:t>=&gt; </a:t>
            </a:r>
            <a:r>
              <a:rPr lang="da-DK" dirty="0" err="1"/>
              <a:t>Reduces</a:t>
            </a:r>
            <a:r>
              <a:rPr lang="da-DK" dirty="0"/>
              <a:t> running time by a factor 5 for range(2, 1000).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817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59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8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5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41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7188" indent="-357188">
              <a:buClr>
                <a:srgbClr val="C00000"/>
              </a:buClr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73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45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52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78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7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8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1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0A9CD-0304-4E0B-9E82-E7E0115DE05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9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978-3-540-30140-0_62" TargetMode="Externa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631" y="2920558"/>
            <a:ext cx="10700355" cy="1325563"/>
          </a:xfrm>
        </p:spPr>
        <p:txBody>
          <a:bodyPr/>
          <a:lstStyle/>
          <a:p>
            <a:pPr algn="r"/>
            <a:r>
              <a:rPr lang="da-DK" dirty="0" err="1"/>
              <a:t>Tuples</a:t>
            </a:r>
            <a:r>
              <a:rPr lang="da-DK" dirty="0"/>
              <a:t> and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3761" y="3920647"/>
            <a:ext cx="4207651" cy="293735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tuples</a:t>
            </a:r>
          </a:p>
          <a:p>
            <a:r>
              <a:rPr lang="en-US" dirty="0"/>
              <a:t>lists</a:t>
            </a:r>
          </a:p>
          <a:p>
            <a:r>
              <a:rPr lang="en-US" dirty="0"/>
              <a:t>mutability</a:t>
            </a:r>
          </a:p>
          <a:p>
            <a:r>
              <a:rPr lang="en-US" dirty="0"/>
              <a:t>list comprehension </a:t>
            </a:r>
          </a:p>
          <a:p>
            <a:r>
              <a:rPr lang="en-US" dirty="0"/>
              <a:t>for-if, for-for</a:t>
            </a:r>
          </a:p>
          <a:p>
            <a:r>
              <a:rPr lang="en-US" dirty="0"/>
              <a:t>list()</a:t>
            </a:r>
          </a:p>
          <a:p>
            <a:r>
              <a:rPr lang="en-US" dirty="0"/>
              <a:t>any(), all()</a:t>
            </a:r>
          </a:p>
          <a:p>
            <a:r>
              <a:rPr lang="en-US" dirty="0"/>
              <a:t>enumerate(), zip()</a:t>
            </a:r>
          </a:p>
        </p:txBody>
      </p:sp>
    </p:spTree>
    <p:extLst>
      <p:ext uri="{BB962C8B-B14F-4D97-AF65-F5344CB8AC3E}">
        <p14:creationId xmlns:p14="http://schemas.microsoft.com/office/powerpoint/2010/main" val="13866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b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4868" y="1831641"/>
            <a:ext cx="8769016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latin typeface="Courier" pitchFamily="49" charset="0"/>
              </a:rPr>
              <a:t>(*a,(b,),c) = ((1,2),((3,4)),((5,)),(6))</a:t>
            </a:r>
          </a:p>
          <a:p>
            <a:endParaRPr lang="pt-BR" dirty="0"/>
          </a:p>
          <a:p>
            <a:pPr marL="3049588" indent="-541338">
              <a:buFont typeface="+mj-lt"/>
              <a:buAutoNum type="alphaLcParenR"/>
            </a:pPr>
            <a:r>
              <a:rPr lang="pt-BR" dirty="0"/>
              <a:t> </a:t>
            </a:r>
            <a:r>
              <a:rPr lang="pt-BR" dirty="0">
                <a:latin typeface="Courier" pitchFamily="49" charset="0"/>
              </a:rPr>
              <a:t>(1,2)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(3,4)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5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(5,)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(6)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Don’t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3775943" y="39627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855F93D-D527-4C45-969C-1BB9660B7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247080"/>
              </p:ext>
            </p:extLst>
          </p:nvPr>
        </p:nvGraphicFramePr>
        <p:xfrm>
          <a:off x="7217228" y="4825273"/>
          <a:ext cx="4810443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044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(*a,(b,),c) = ((1,2),((3,4)),((5,)),(6))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2), (3, 4)]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398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882196" cy="1325563"/>
          </a:xfrm>
        </p:spPr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 in list and tuple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0796"/>
            <a:ext cx="6220522" cy="3593609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When constructing a list or tuple you can insert zero or more elements from another list/tuple/sequence by inserting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expression</a:t>
            </a:r>
          </a:p>
          <a:p>
            <a:pPr>
              <a:spcAft>
                <a:spcPts val="1200"/>
              </a:spcAft>
            </a:pPr>
            <a:r>
              <a:rPr lang="en-US" dirty="0"/>
              <a:t>There can be an arbitrary number of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expressions in a tuple or list construction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786849"/>
              </p:ext>
            </p:extLst>
          </p:nvPr>
        </p:nvGraphicFramePr>
        <p:xfrm>
          <a:off x="7383841" y="256232"/>
          <a:ext cx="4669749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9749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 = ['B', 'C']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[A, 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2, 3), ['B', 'C'],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'B', 'C', 4, 5]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'B', 'C', 4, 5)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EB59230-37E6-46B0-AD4F-144E9FE1B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187630"/>
              </p:ext>
            </p:extLst>
          </p:nvPr>
        </p:nvGraphicFramePr>
        <p:xfrm>
          <a:off x="138409" y="4942169"/>
          <a:ext cx="1191518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1518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from timeit import timeit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0.665172699955292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repeated concatenation can be slow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timeit('[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A]',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0.32599859999027103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* notation can be faster for multiple concatenation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D6983D0-04FA-4A4B-BF04-883BB32900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103" y="565361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6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89" y="1894857"/>
            <a:ext cx="6675521" cy="4595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Example: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[x*x for x in [1, 2, 3]]</a:t>
            </a:r>
          </a:p>
          <a:p>
            <a:pPr marL="360363" indent="0" algn="ctr">
              <a:buNone/>
            </a:pPr>
            <a:r>
              <a:rPr lang="en-US" dirty="0"/>
              <a:t>returns</a:t>
            </a:r>
          </a:p>
          <a:p>
            <a:pPr marL="0" indent="0" algn="ctr">
              <a:buNone/>
            </a:pPr>
            <a:r>
              <a:rPr lang="en-US">
                <a:latin typeface="Courier" pitchFamily="49" charset="0"/>
              </a:rPr>
              <a:t> [</a:t>
            </a:r>
            <a:r>
              <a:rPr lang="en-US" dirty="0">
                <a:latin typeface="Courier" pitchFamily="49" charset="0"/>
              </a:rPr>
              <a:t>1, 4, 9]</a:t>
            </a:r>
          </a:p>
          <a:p>
            <a:endParaRPr lang="en-US" dirty="0"/>
          </a:p>
          <a:p>
            <a:pPr>
              <a:spcAft>
                <a:spcPts val="1200"/>
              </a:spcAft>
            </a:pPr>
            <a:r>
              <a:rPr lang="en-US" dirty="0"/>
              <a:t>General</a:t>
            </a:r>
          </a:p>
          <a:p>
            <a:pPr marL="0" indent="0" algn="r">
              <a:spcAft>
                <a:spcPts val="12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variable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pPr marL="360363" indent="0">
              <a:buNone/>
            </a:pPr>
            <a:r>
              <a:rPr lang="en-US" dirty="0"/>
              <a:t>returns a list, where </a:t>
            </a:r>
            <a:r>
              <a:rPr lang="en-US" i="1" dirty="0"/>
              <a:t>expression</a:t>
            </a:r>
            <a:r>
              <a:rPr lang="en-US" dirty="0"/>
              <a:t> is computed for each element in </a:t>
            </a:r>
            <a:r>
              <a:rPr lang="en-US" i="1" dirty="0"/>
              <a:t>sequence </a:t>
            </a:r>
            <a:r>
              <a:rPr lang="en-US" dirty="0"/>
              <a:t>assigned to  </a:t>
            </a:r>
            <a:r>
              <a:rPr lang="en-US" i="1" dirty="0"/>
              <a:t>variable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276897"/>
              </p:ext>
            </p:extLst>
          </p:nvPr>
        </p:nvGraphicFramePr>
        <p:xfrm>
          <a:off x="7186369" y="2744646"/>
          <a:ext cx="4839194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9194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range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(10,15)]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[20, 22, 24, 26, 28]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abc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['aa', 'bb', 'cc']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 for _ in range(2)]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it-IT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None), (None, None)]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2007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5EA8-1B7F-4335-8445-4DA60BE8C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</a:t>
            </a:r>
            <a:r>
              <a:rPr lang="da-DK" dirty="0" err="1"/>
              <a:t>it’s</a:t>
            </a:r>
            <a:r>
              <a:rPr lang="da-DK" dirty="0"/>
              <a:t> just </a:t>
            </a:r>
            <a:r>
              <a:rPr lang="da-DK" dirty="0" err="1"/>
              <a:t>syntactic</a:t>
            </a:r>
            <a:r>
              <a:rPr lang="da-DK" dirty="0"/>
              <a:t> </a:t>
            </a:r>
            <a:r>
              <a:rPr lang="da-DK" dirty="0" err="1"/>
              <a:t>sugar</a:t>
            </a:r>
            <a:r>
              <a:rPr lang="da-DK" dirty="0"/>
              <a:t>…)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50DD42-54E1-40B6-B1AB-88ECD3447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6379021"/>
              </p:ext>
            </p:extLst>
          </p:nvPr>
        </p:nvGraphicFramePr>
        <p:xfrm>
          <a:off x="4164647" y="2525428"/>
          <a:ext cx="3862705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270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x*2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8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L.append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(x*2)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0648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(more 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6078"/>
            <a:ext cx="10515600" cy="242753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Similarly to the left-hand-side in assignments, the variable part can be a (nested) tuple of variables for unpacking elements: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tuple of variables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656445"/>
              </p:ext>
            </p:extLst>
          </p:nvPr>
        </p:nvGraphicFramePr>
        <p:xfrm>
          <a:off x="3398745" y="3874168"/>
          <a:ext cx="5394510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451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6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4), (2, 5), (4, 7)]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x, y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x*y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(x, y)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SyntexError: invalid syntax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468" y="6020357"/>
            <a:ext cx="487666" cy="4059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73134" y="5904864"/>
            <a:ext cx="2656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parenthesis required for the constructed tuples</a:t>
            </a:r>
          </a:p>
        </p:txBody>
      </p:sp>
    </p:spTree>
    <p:extLst>
      <p:ext uri="{BB962C8B-B14F-4D97-AF65-F5344CB8AC3E}">
        <p14:creationId xmlns:p14="http://schemas.microsoft.com/office/powerpoint/2010/main" val="3883060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– for-if and multiple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9055"/>
            <a:ext cx="10515600" cy="2367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List comprehensions can have nested for-loops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Can select a subset of the elements by adding an if-condition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if </a:t>
            </a:r>
            <a:r>
              <a:rPr lang="en-US" i="1" dirty="0"/>
              <a:t>condition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and be combined...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458106"/>
              </p:ext>
            </p:extLst>
          </p:nvPr>
        </p:nvGraphicFramePr>
        <p:xfrm>
          <a:off x="437408" y="4252156"/>
          <a:ext cx="11366665" cy="23529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666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9949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48161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range(1, 3)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range(4, 6)]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(1, 5), (2, 4), (2, 5)]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(1, 2)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(4, 5)]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4, 5]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101)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% 7 == 1 and x % 5 == 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[22, 57, 92]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x &lt;= 7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in range(x,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y &lt;= 7 and not x == y]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[(6, 7, 42)]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075" y="501718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777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print the same?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2574" y="1808372"/>
            <a:ext cx="9364579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points = [(3,7), (4,10),(12,3), (9,11), (7,5)]</a:t>
            </a:r>
          </a:p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print([(x, y) for x, y in points if x &lt; y])</a:t>
            </a:r>
          </a:p>
          <a:p>
            <a:endParaRPr lang="da-DK" sz="2400" dirty="0"/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print([x, y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print([(x, y) for p in points if p[0] &lt; p[1]])</a:t>
            </a:r>
            <a:endParaRPr lang="da-DK" sz="2400" dirty="0">
              <a:latin typeface="Courier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print([p for p in points if p[0] &lt; p[1]])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print([[x, y]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da-DK" sz="2400" dirty="0"/>
              <a:t> </a:t>
            </a:r>
            <a:r>
              <a:rPr lang="da-DK" sz="2400" dirty="0" err="1"/>
              <a:t>Don’t</a:t>
            </a:r>
            <a:r>
              <a:rPr lang="da-DK" sz="2400" dirty="0"/>
              <a:t>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1390021" y="4148079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35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any</a:t>
            </a:r>
            <a:r>
              <a:rPr lang="da-DK" dirty="0"/>
              <a:t>, 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0721" cy="4351338"/>
          </a:xfrm>
        </p:spPr>
        <p:txBody>
          <a:bodyPr>
            <a:normAutofit/>
          </a:bodyPr>
          <a:lstStyle/>
          <a:p>
            <a:r>
              <a:rPr lang="da-DK" dirty="0" err="1">
                <a:solidFill>
                  <a:srgbClr val="C00000"/>
                </a:solidFill>
                <a:latin typeface="Courier" pitchFamily="49" charset="0"/>
              </a:rPr>
              <a:t>any</a:t>
            </a:r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(L)</a:t>
            </a:r>
            <a:r>
              <a:rPr lang="da-DK" dirty="0">
                <a:solidFill>
                  <a:srgbClr val="C00000"/>
                </a:solidFill>
              </a:rPr>
              <a:t> </a:t>
            </a:r>
            <a:r>
              <a:rPr lang="da-DK" dirty="0"/>
              <a:t>checks if at </a:t>
            </a:r>
            <a:r>
              <a:rPr lang="da-DK" dirty="0" err="1"/>
              <a:t>least</a:t>
            </a:r>
            <a:r>
              <a:rPr lang="da-DK" dirty="0"/>
              <a:t> </a:t>
            </a:r>
            <a:r>
              <a:rPr lang="da-DK" dirty="0" err="1"/>
              <a:t>one</a:t>
            </a:r>
            <a:r>
              <a:rPr lang="da-DK" dirty="0"/>
              <a:t> element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is true (list, </a:t>
            </a:r>
            <a:r>
              <a:rPr lang="da-DK" dirty="0" err="1"/>
              <a:t>tuple</a:t>
            </a:r>
            <a:r>
              <a:rPr lang="da-DK" dirty="0"/>
              <a:t>, ranges, </a:t>
            </a:r>
            <a:r>
              <a:rPr lang="da-DK" dirty="0" err="1"/>
              <a:t>sequence</a:t>
            </a:r>
            <a:r>
              <a:rPr lang="da-DK" dirty="0"/>
              <a:t>, </a:t>
            </a:r>
            <a:r>
              <a:rPr lang="da-DK" dirty="0" err="1"/>
              <a:t>strings</a:t>
            </a:r>
            <a:r>
              <a:rPr lang="da-DK" dirty="0"/>
              <a:t>, ...)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>
                <a:latin typeface="Courier" pitchFamily="49" charset="0"/>
              </a:rPr>
              <a:t>([False, True, False])</a:t>
            </a:r>
            <a:endParaRPr lang="da-DK" dirty="0"/>
          </a:p>
          <a:p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all(L)</a:t>
            </a:r>
            <a:r>
              <a:rPr lang="da-DK" dirty="0"/>
              <a:t> checks if all elements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true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>
                <a:latin typeface="Courier" pitchFamily="49" charset="0"/>
              </a:rPr>
              <a:t>all([False, False, True])</a:t>
            </a:r>
            <a:r>
              <a:rPr lang="da-DK" dirty="0"/>
              <a:t> </a:t>
            </a:r>
            <a:endParaRPr lang="da-DK" dirty="0">
              <a:latin typeface="Courier" pitchFamily="49" charset="0"/>
            </a:endParaRPr>
          </a:p>
          <a:p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/>
              <a:t> and </a:t>
            </a:r>
            <a:r>
              <a:rPr lang="da-DK" dirty="0">
                <a:latin typeface="Courier" pitchFamily="49" charset="0"/>
              </a:rPr>
              <a:t>all</a:t>
            </a:r>
            <a:r>
              <a:rPr lang="da-DK" dirty="0"/>
              <a:t> return </a:t>
            </a:r>
            <a:r>
              <a:rPr lang="da-DK" dirty="0">
                <a:latin typeface="Courier" pitchFamily="49" charset="0"/>
              </a:rPr>
              <a:t>True</a:t>
            </a:r>
            <a:r>
              <a:rPr lang="da-DK" dirty="0"/>
              <a:t> or </a:t>
            </a:r>
            <a:r>
              <a:rPr lang="da-DK" dirty="0">
                <a:latin typeface="Courier" pitchFamily="49" charset="0"/>
              </a:rPr>
              <a:t>False</a:t>
            </a:r>
          </a:p>
          <a:p>
            <a:pPr marL="0" indent="0">
              <a:buNone/>
            </a:pPr>
            <a:endParaRPr lang="da-DK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012285"/>
              </p:ext>
            </p:extLst>
          </p:nvPr>
        </p:nvGraphicFramePr>
        <p:xfrm>
          <a:off x="7698921" y="920084"/>
          <a:ext cx="401002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002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any((False, True, False))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any([False, False, False])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([])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all([False, False, True])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all((True, True, True))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(7, 42, 13)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any([x == 42 for x in L])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all([x == 42 for x in L])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9642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Example</a:t>
            </a:r>
            <a:r>
              <a:rPr lang="da-DK" dirty="0"/>
              <a:t> – </a:t>
            </a:r>
            <a:r>
              <a:rPr lang="da-DK" dirty="0" err="1"/>
              <a:t>computing</a:t>
            </a:r>
            <a:r>
              <a:rPr lang="da-DK" dirty="0"/>
              <a:t> primes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041946"/>
              </p:ext>
            </p:extLst>
          </p:nvPr>
        </p:nvGraphicFramePr>
        <p:xfrm>
          <a:off x="1570672" y="2653089"/>
          <a:ext cx="932370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2370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8742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323643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50)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%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x)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5, 7, 11, 13, 17, 19, 23, 29, 31, 37, 41, 43, 47]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endParaRPr lang="da-DK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[10 % f for f in range(2, 10)]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[0, 1, 2, 0, 4, 3, 2, 1]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all([10 % f for f in range(2, 10)])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 == 0 is considered False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[13 % f for f in range(2, 13)]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1, 1, 3, 1, 6, 5, 4, 3, 2, 1]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all([13 % f for f in range(2, 13)])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346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69"/>
            <a:ext cx="10515600" cy="1325563"/>
          </a:xfrm>
        </p:spPr>
        <p:txBody>
          <a:bodyPr/>
          <a:lstStyle/>
          <a:p>
            <a:r>
              <a:rPr lang="da-DK" dirty="0" err="1"/>
              <a:t>enumerate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359"/>
            <a:ext cx="10515600" cy="1212349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list(enumerate(L)) </a:t>
            </a:r>
          </a:p>
          <a:p>
            <a:pPr marL="0" indent="0" algn="ctr">
              <a:buNone/>
            </a:pPr>
            <a:r>
              <a:rPr lang="en-US" dirty="0"/>
              <a:t>returns 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[(0, L[0]), (1, L[1]), ..., (</a:t>
            </a:r>
            <a:r>
              <a:rPr lang="en-US" dirty="0" err="1">
                <a:latin typeface="Courier" pitchFamily="49" charset="0"/>
              </a:rPr>
              <a:t>len</a:t>
            </a:r>
            <a:r>
              <a:rPr lang="en-US" dirty="0">
                <a:latin typeface="Courier" pitchFamily="49" charset="0"/>
              </a:rPr>
              <a:t>(L) - 1, L[-1])]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25551"/>
              </p:ext>
            </p:extLst>
          </p:nvPr>
        </p:nvGraphicFramePr>
        <p:xfrm>
          <a:off x="2321560" y="2435067"/>
          <a:ext cx="7548880" cy="4215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4888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[(1, 2), (3, 4), (5, 6)]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x * y) for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(x, y) in enumerate(points)]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2), (1, 12), (2,30)]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('a', 'b', 'c')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list(enumerate(L))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L_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idx in range(len(L)):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L_.append((idx, L[idx]))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print(L_)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list(enumerate(['a', 'b', 'c'],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=7))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[(7, 'a'), (8, 'b'), (9, 'c')]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1601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543" y="1874342"/>
            <a:ext cx="6774456" cy="498365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baseline="-25000" dirty="0"/>
              <a:t>0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value</a:t>
            </a:r>
            <a:r>
              <a:rPr lang="en-US" baseline="-25000" dirty="0"/>
              <a:t>1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...</a:t>
            </a:r>
            <a:r>
              <a:rPr lang="en-US" dirty="0">
                <a:latin typeface="Courier" pitchFamily="49" charset="0"/>
              </a:rPr>
              <a:t> , </a:t>
            </a:r>
            <a:r>
              <a:rPr lang="en-US" dirty="0"/>
              <a:t>value</a:t>
            </a:r>
            <a:r>
              <a:rPr lang="en-US" baseline="-25000" dirty="0"/>
              <a:t>k-1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Tuples can contain a sequence of zero or more elements, enclosed by ”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” and ”</a:t>
            </a:r>
            <a:r>
              <a:rPr lang="en-US" dirty="0">
                <a:latin typeface="Courier" pitchFamily="49" charset="0"/>
              </a:rPr>
              <a:t>)</a:t>
            </a:r>
            <a:r>
              <a:rPr lang="en-US" dirty="0"/>
              <a:t>”</a:t>
            </a:r>
          </a:p>
          <a:p>
            <a:r>
              <a:rPr lang="da-DK" dirty="0" err="1"/>
              <a:t>Tuples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>
                <a:solidFill>
                  <a:srgbClr val="C00000"/>
                </a:solidFill>
              </a:rPr>
              <a:t>immutable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/>
              <a:t>Tuple of length 0:  </a:t>
            </a:r>
            <a:r>
              <a:rPr lang="en-US" dirty="0">
                <a:latin typeface="Courier" pitchFamily="49" charset="0"/>
              </a:rPr>
              <a:t>()</a:t>
            </a:r>
          </a:p>
          <a:p>
            <a:r>
              <a:rPr lang="en-US" dirty="0"/>
              <a:t>Tuple of length 1:  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pPr marL="715963" lvl="1" indent="0">
              <a:buNone/>
            </a:pPr>
            <a:r>
              <a:rPr lang="en-US" dirty="0"/>
              <a:t>Note the </a:t>
            </a:r>
            <a:r>
              <a:rPr lang="en-US" dirty="0">
                <a:solidFill>
                  <a:srgbClr val="C00000"/>
                </a:solidFill>
              </a:rPr>
              <a:t>comma</a:t>
            </a:r>
            <a:r>
              <a:rPr lang="en-US" dirty="0"/>
              <a:t> to make a tuple of length one distinctive from an expression in parenthesis</a:t>
            </a:r>
          </a:p>
          <a:p>
            <a:r>
              <a:rPr lang="en-US" dirty="0"/>
              <a:t>In many contexts a tuple with ≥ 1 elements can be written without parenthesis</a:t>
            </a:r>
          </a:p>
          <a:p>
            <a:r>
              <a:rPr lang="en-US" dirty="0"/>
              <a:t>Accessors to lists also apply to tuples, slices, ...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208414"/>
              </p:ext>
            </p:extLst>
          </p:nvPr>
        </p:nvGraphicFramePr>
        <p:xfrm>
          <a:off x="7359267" y="313578"/>
          <a:ext cx="4660135" cy="62186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013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5550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5852899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1, 2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42,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4, 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(4, 6)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x[1] = 42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'tuple' object does not support item assignment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965" y="1765892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813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0" dirty="0">
                <a:latin typeface="+mn-lt"/>
              </a:rPr>
              <a:t>zip</a:t>
            </a:r>
            <a:endParaRPr lang="en-US" b="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448" y="1690688"/>
            <a:ext cx="10702089" cy="4779712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list(zip(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i="1" baseline="-25000" dirty="0">
                <a:solidFill>
                  <a:srgbClr val="C00000"/>
                </a:solidFill>
              </a:rPr>
              <a:t>k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))</a:t>
            </a:r>
            <a:r>
              <a:rPr lang="en-US" dirty="0"/>
              <a:t> = </a:t>
            </a:r>
            <a:r>
              <a:rPr lang="en-US" dirty="0">
                <a:solidFill>
                  <a:srgbClr val="C00000"/>
                </a:solidFill>
              </a:rPr>
              <a:t>[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[0],L</a:t>
            </a:r>
            <a:r>
              <a:rPr lang="en-US" baseline="-25000" dirty="0"/>
              <a:t>2</a:t>
            </a:r>
            <a:r>
              <a:rPr lang="en-US" dirty="0"/>
              <a:t>[0],...,L</a:t>
            </a:r>
            <a:r>
              <a:rPr lang="en-US" i="1" baseline="-25000" dirty="0"/>
              <a:t>k</a:t>
            </a:r>
            <a:r>
              <a:rPr lang="en-US" dirty="0"/>
              <a:t>[0]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),</a:t>
            </a:r>
            <a:r>
              <a:rPr lang="en-US" dirty="0"/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-1],L</a:t>
            </a:r>
            <a:r>
              <a:rPr lang="en-US" baseline="-25000" dirty="0"/>
              <a:t>2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-1],...,L</a:t>
            </a:r>
            <a:r>
              <a:rPr lang="en-US" i="1" baseline="-25000" dirty="0"/>
              <a:t>k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</a:t>
            </a:r>
            <a:r>
              <a:rPr lang="en-US" dirty="0">
                <a:solidFill>
                  <a:srgbClr val="C00000"/>
                </a:solidFill>
              </a:rPr>
              <a:t>]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/>
              <a:t>where </a:t>
            </a:r>
            <a:r>
              <a:rPr lang="en-US" i="1" dirty="0"/>
              <a:t>n</a:t>
            </a:r>
            <a:r>
              <a:rPr lang="en-US" dirty="0"/>
              <a:t> = min(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1</a:t>
            </a:r>
            <a:r>
              <a:rPr lang="en-US" dirty="0"/>
              <a:t>),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2</a:t>
            </a:r>
            <a:r>
              <a:rPr lang="en-US" dirty="0"/>
              <a:t>),...,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i="1" baseline="-25000" dirty="0"/>
              <a:t>k</a:t>
            </a:r>
            <a:r>
              <a:rPr lang="en-US" dirty="0"/>
              <a:t>))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Example (“matrix transpose”):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list(zip([1,2,3],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[4,5,6],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[7,8,9]))</a:t>
            </a:r>
          </a:p>
          <a:p>
            <a:pPr marL="360363" indent="0">
              <a:buNone/>
            </a:pPr>
            <a:r>
              <a:rPr lang="en-US" dirty="0"/>
              <a:t>returns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[(1, 4, 7),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(2, 5, 8),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(3, 6, 9)]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147985"/>
              </p:ext>
            </p:extLst>
          </p:nvPr>
        </p:nvGraphicFramePr>
        <p:xfrm>
          <a:off x="7108658" y="3780153"/>
          <a:ext cx="4351421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514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8748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[4, 5, 6]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zip(x, y)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&lt;zip at 0xb02b530&gt;</a:t>
                      </a:r>
                      <a:endParaRPr lang="fr-F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(zip(x, y))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(points)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(2, 5), (3, 6)]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2513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166593"/>
              </p:ext>
            </p:extLst>
          </p:nvPr>
        </p:nvGraphicFramePr>
        <p:xfrm>
          <a:off x="1873403" y="2118731"/>
          <a:ext cx="8487937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8793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6077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first = ['Donald', 'Mickey',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Scrooge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last = ['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', 'Mouse',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i, (a, b) in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(zip(first, last),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=1):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(i, a, b)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 Donald Duck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 Mickey Mouse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 Scrooge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26299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(Simple) </a:t>
            </a:r>
            <a:r>
              <a:rPr lang="da-DK" dirty="0" err="1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2620"/>
            <a:ext cx="11353800" cy="503237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can</a:t>
            </a:r>
            <a:r>
              <a:rPr lang="da-DK" sz="2400" dirty="0"/>
              <a:t> </a:t>
            </a:r>
            <a:r>
              <a:rPr lang="da-DK" sz="2400" dirty="0" err="1"/>
              <a:t>define</a:t>
            </a:r>
            <a:r>
              <a:rPr lang="da-DK" sz="2400" dirty="0"/>
              <a:t> </a:t>
            </a:r>
            <a:r>
              <a:rPr lang="da-DK" sz="2400" dirty="0" err="1"/>
              <a:t>your</a:t>
            </a:r>
            <a:r>
              <a:rPr lang="da-DK" sz="2400" dirty="0"/>
              <a:t> </a:t>
            </a:r>
            <a:r>
              <a:rPr lang="da-DK" sz="2400" dirty="0" err="1"/>
              <a:t>own</a:t>
            </a:r>
            <a:r>
              <a:rPr lang="da-DK" sz="2400" dirty="0"/>
              <a:t> </a:t>
            </a:r>
            <a:r>
              <a:rPr lang="da-DK" sz="2400" dirty="0" err="1"/>
              <a:t>functions</a:t>
            </a:r>
            <a:r>
              <a:rPr lang="da-DK" sz="2400" dirty="0"/>
              <a:t> </a:t>
            </a:r>
            <a:r>
              <a:rPr lang="da-DK" sz="2400" dirty="0" err="1"/>
              <a:t>using</a:t>
            </a:r>
            <a:r>
              <a:rPr lang="da-DK" sz="2400" dirty="0"/>
              <a:t>:</a:t>
            </a:r>
          </a:p>
          <a:p>
            <a:pPr marL="0" indent="0">
              <a:spcAft>
                <a:spcPts val="600"/>
              </a:spcAft>
              <a:buNone/>
            </a:pPr>
            <a:b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def </a:t>
            </a:r>
            <a:r>
              <a:rPr lang="da-DK" sz="2400" i="1" dirty="0" err="1"/>
              <a:t>function-name</a:t>
            </a:r>
            <a:r>
              <a:rPr lang="da-DK" sz="2400" i="1" dirty="0"/>
              <a:t> 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var</a:t>
            </a:r>
            <a:r>
              <a:rPr lang="da-DK" sz="2400" baseline="-25000" dirty="0"/>
              <a:t>1</a:t>
            </a:r>
            <a:r>
              <a:rPr lang="da-DK" sz="2400" dirty="0"/>
              <a:t>, ..., </a:t>
            </a:r>
            <a:r>
              <a:rPr lang="da-DK" sz="2400" i="1" dirty="0" err="1"/>
              <a:t>var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</a:rPr>
              <a:t>):</a:t>
            </a:r>
          </a:p>
          <a:p>
            <a:pPr marL="0" indent="0">
              <a:buNone/>
            </a:pPr>
            <a:r>
              <a:rPr lang="da-DK" sz="2400" dirty="0"/>
              <a:t>	         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endParaRPr lang="da-DK" sz="2400" dirty="0"/>
          </a:p>
          <a:p>
            <a:pPr>
              <a:spcAft>
                <a:spcPts val="600"/>
              </a:spcAft>
            </a:pPr>
            <a:endParaRPr lang="da-DK" sz="2400" dirty="0"/>
          </a:p>
          <a:p>
            <a:pPr>
              <a:spcAft>
                <a:spcPts val="600"/>
              </a:spcAft>
            </a:pPr>
            <a:r>
              <a:rPr lang="da-DK" sz="2400" dirty="0"/>
              <a:t>If the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executes</a:t>
            </a:r>
            <a:endParaRPr lang="da-DK" sz="2400" dirty="0"/>
          </a:p>
          <a:p>
            <a:pPr marL="0" indent="0">
              <a:spcAft>
                <a:spcPts val="600"/>
              </a:spcAft>
              <a:buNone/>
            </a:pPr>
            <a:r>
              <a:rPr lang="da-DK" sz="2400" dirty="0"/>
              <a:t>	</a:t>
            </a:r>
            <a:r>
              <a:rPr 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 </a:t>
            </a:r>
            <a:r>
              <a:rPr lang="da-DK" sz="2400" i="1" dirty="0" err="1"/>
              <a:t>expression</a:t>
            </a:r>
            <a:endParaRPr lang="da-DK" sz="2400" i="1" dirty="0"/>
          </a:p>
          <a:p>
            <a:pPr marL="360363" indent="0">
              <a:spcAft>
                <a:spcPts val="1200"/>
              </a:spcAft>
              <a:buNone/>
            </a:pPr>
            <a:r>
              <a:rPr lang="da-DK" sz="2400" dirty="0"/>
              <a:t>the </a:t>
            </a:r>
            <a:r>
              <a:rPr lang="da-DK" sz="2400" dirty="0" err="1"/>
              <a:t>result</a:t>
            </a:r>
            <a:r>
              <a:rPr lang="da-DK" sz="2400" dirty="0"/>
              <a:t> of </a:t>
            </a:r>
            <a:r>
              <a:rPr lang="da-DK" sz="2400" i="1" dirty="0" err="1"/>
              <a:t>expression</a:t>
            </a:r>
            <a:r>
              <a:rPr lang="da-DK" sz="2400" dirty="0"/>
              <a:t>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be</a:t>
            </a:r>
            <a:r>
              <a:rPr lang="da-DK" sz="2400" dirty="0"/>
              <a:t> </a:t>
            </a:r>
            <a:r>
              <a:rPr lang="da-DK" sz="2400" dirty="0" err="1"/>
              <a:t>returned</a:t>
            </a:r>
            <a:r>
              <a:rPr lang="da-DK" sz="2400" dirty="0"/>
              <a:t> by the </a:t>
            </a:r>
            <a:r>
              <a:rPr lang="da-DK" sz="2400" dirty="0" err="1"/>
              <a:t>function</a:t>
            </a:r>
            <a:r>
              <a:rPr lang="da-DK" sz="2400" dirty="0"/>
              <a:t>. If </a:t>
            </a:r>
            <a:r>
              <a:rPr lang="da-DK" sz="2400" dirty="0" err="1"/>
              <a:t>expression</a:t>
            </a:r>
            <a:r>
              <a:rPr lang="da-DK" sz="2400" dirty="0"/>
              <a:t> is </a:t>
            </a:r>
            <a:r>
              <a:rPr lang="da-DK" sz="2400" dirty="0" err="1"/>
              <a:t>omitted</a:t>
            </a:r>
            <a:r>
              <a:rPr lang="da-DK" sz="2400" dirty="0"/>
              <a:t> or the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terminates</a:t>
            </a:r>
            <a:r>
              <a:rPr lang="da-DK" sz="2400" dirty="0"/>
              <a:t> </a:t>
            </a:r>
            <a:r>
              <a:rPr lang="da-DK" sz="2400" dirty="0" err="1"/>
              <a:t>without</a:t>
            </a:r>
            <a:r>
              <a:rPr lang="da-DK" sz="2400" dirty="0"/>
              <a:t> </a:t>
            </a:r>
            <a:r>
              <a:rPr lang="da-DK" sz="2400" dirty="0" err="1"/>
              <a:t>performing</a:t>
            </a:r>
            <a:r>
              <a:rPr lang="da-DK" sz="2400" dirty="0"/>
              <a:t> </a:t>
            </a:r>
            <a:r>
              <a:rPr lang="da-DK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, </a:t>
            </a:r>
            <a:r>
              <a:rPr lang="da-DK" sz="2400" dirty="0" err="1"/>
              <a:t>then</a:t>
            </a:r>
            <a:r>
              <a:rPr lang="da-DK" sz="2400" dirty="0"/>
              <a:t> 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da-DK" sz="2400" dirty="0"/>
              <a:t> is </a:t>
            </a:r>
            <a:r>
              <a:rPr lang="da-DK" sz="2400" dirty="0" err="1"/>
              <a:t>returned</a:t>
            </a:r>
            <a:r>
              <a:rPr lang="da-DK" sz="2400" dirty="0"/>
              <a:t>.</a:t>
            </a:r>
          </a:p>
          <a:p>
            <a:pPr>
              <a:spcAft>
                <a:spcPts val="1200"/>
              </a:spcAft>
            </a:pPr>
            <a:r>
              <a:rPr lang="da-DK" sz="2400" dirty="0" err="1"/>
              <a:t>When</a:t>
            </a:r>
            <a:r>
              <a:rPr lang="da-DK" sz="2400" dirty="0"/>
              <a:t> </a:t>
            </a:r>
            <a:r>
              <a:rPr lang="da-DK" sz="2400" i="1" dirty="0" err="1"/>
              <a:t>calling</a:t>
            </a:r>
            <a:r>
              <a:rPr lang="da-DK" sz="2400" dirty="0"/>
              <a:t> a </a:t>
            </a:r>
            <a:r>
              <a:rPr lang="da-DK" sz="2400" dirty="0" err="1"/>
              <a:t>function</a:t>
            </a:r>
            <a:r>
              <a:rPr lang="da-DK" sz="2400" dirty="0"/>
              <a:t> </a:t>
            </a:r>
            <a:r>
              <a:rPr lang="da-DK" sz="2400" i="1" dirty="0" err="1"/>
              <a:t>name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value</a:t>
            </a:r>
            <a:r>
              <a:rPr lang="da-DK" sz="2400" baseline="-25000" dirty="0"/>
              <a:t>1</a:t>
            </a:r>
            <a:r>
              <a:rPr lang="da-DK" sz="2400" dirty="0"/>
              <a:t>,..., </a:t>
            </a:r>
            <a:r>
              <a:rPr lang="da-DK" sz="2400" i="1" dirty="0" err="1"/>
              <a:t>value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a-DK" sz="2400" dirty="0" err="1">
                <a:cs typeface="Courier New" panose="02070309020205020404" pitchFamily="49" charset="0"/>
              </a:rPr>
              <a:t>body</a:t>
            </a:r>
            <a:r>
              <a:rPr lang="da-DK" sz="2400" dirty="0">
                <a:cs typeface="Courier New" panose="02070309020205020404" pitchFamily="49" charset="0"/>
              </a:rPr>
              <a:t> </a:t>
            </a:r>
            <a:r>
              <a:rPr lang="da-DK" sz="2400" dirty="0" err="1">
                <a:cs typeface="Courier New" panose="02070309020205020404" pitchFamily="49" charset="0"/>
              </a:rPr>
              <a:t>code</a:t>
            </a:r>
            <a:r>
              <a:rPr lang="da-DK" sz="2400" dirty="0">
                <a:cs typeface="Courier New" panose="02070309020205020404" pitchFamily="49" charset="0"/>
              </a:rPr>
              <a:t> is </a:t>
            </a:r>
            <a:r>
              <a:rPr lang="da-DK" sz="2400" dirty="0" err="1">
                <a:cs typeface="Courier New" panose="02070309020205020404" pitchFamily="49" charset="0"/>
              </a:rPr>
              <a:t>executed</a:t>
            </a:r>
            <a:r>
              <a:rPr lang="da-DK" sz="2400" dirty="0">
                <a:cs typeface="Courier New" panose="02070309020205020404" pitchFamily="49" charset="0"/>
              </a:rPr>
              <a:t> with </a:t>
            </a:r>
            <a:r>
              <a:rPr lang="da-DK" sz="2400" i="1" dirty="0" err="1">
                <a:cs typeface="Courier New" panose="02070309020205020404" pitchFamily="49" charset="0"/>
              </a:rPr>
              <a:t>var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r>
              <a:rPr lang="da-DK" sz="2400" dirty="0">
                <a:cs typeface="Courier New" panose="02070309020205020404" pitchFamily="49" charset="0"/>
              </a:rPr>
              <a:t>=</a:t>
            </a:r>
            <a:r>
              <a:rPr lang="da-DK" sz="2400" i="1" dirty="0" err="1">
                <a:cs typeface="Courier New" panose="02070309020205020404" pitchFamily="49" charset="0"/>
              </a:rPr>
              <a:t>value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endParaRPr lang="da-DK" sz="2400" i="1" baseline="-25000" dirty="0">
              <a:cs typeface="Courier New" panose="02070309020205020404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1465997"/>
              </p:ext>
            </p:extLst>
          </p:nvPr>
        </p:nvGraphicFramePr>
        <p:xfrm>
          <a:off x="6899562" y="936162"/>
          <a:ext cx="5026430" cy="3971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643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sum3(x, y, z)</a:t>
                      </a: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b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</a:b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return x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sum3(5, 7, 9)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21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powers(L, power)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0" indent="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P = [x**power for x in L]</a:t>
                      </a:r>
                    </a:p>
                    <a:p>
                      <a:pPr marL="0" indent="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return P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powers([2, 3, 4],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27, 64]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109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 is </a:t>
            </a:r>
            <a:r>
              <a:rPr lang="da-DK" dirty="0" err="1"/>
              <a:t>printed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9187" y="1690688"/>
            <a:ext cx="5375313" cy="4949748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even(x):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x % 2 == 0: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True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else: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False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print((even(7), even(6)))</a:t>
            </a:r>
          </a:p>
          <a:p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True)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True)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a-DK" dirty="0"/>
          </a:p>
          <a:p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3403710" y="4820364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75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 flipV="1">
            <a:off x="7600208" y="686940"/>
            <a:ext cx="3924000" cy="392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/>
          <p:cNvGrpSpPr/>
          <p:nvPr/>
        </p:nvGrpSpPr>
        <p:grpSpPr>
          <a:xfrm>
            <a:off x="10136602" y="1454386"/>
            <a:ext cx="2188455" cy="2270285"/>
            <a:chOff x="10136602" y="1454386"/>
            <a:chExt cx="2188455" cy="2270285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10393345" y="1815402"/>
              <a:ext cx="780422" cy="1818752"/>
            </a:xfrm>
            <a:prstGeom prst="line">
              <a:avLst/>
            </a:prstGeom>
            <a:ln w="1270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/>
            <p:cNvSpPr/>
            <p:nvPr/>
          </p:nvSpPr>
          <p:spPr>
            <a:xfrm>
              <a:off x="11082756" y="3544671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5" name="Arc 54"/>
            <p:cNvSpPr/>
            <p:nvPr/>
          </p:nvSpPr>
          <p:spPr>
            <a:xfrm>
              <a:off x="10136602" y="1541438"/>
              <a:ext cx="540000" cy="540000"/>
            </a:xfrm>
            <a:prstGeom prst="arc">
              <a:avLst>
                <a:gd name="adj1" fmla="val 8154149"/>
                <a:gd name="adj2" fmla="val 4083781"/>
              </a:avLst>
            </a:prstGeom>
            <a:ln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521061" y="1454386"/>
              <a:ext cx="1803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180</a:t>
              </a:r>
              <a:r>
                <a:rPr lang="da-DK" dirty="0">
                  <a:solidFill>
                    <a:srgbClr val="FF0000"/>
                  </a:solidFill>
                </a:rPr>
                <a:t> °</a:t>
              </a:r>
              <a:r>
                <a:rPr lang="en-US" dirty="0">
                  <a:solidFill>
                    <a:srgbClr val="FF0000"/>
                  </a:solidFill>
                </a:rPr>
                <a:t> &lt; </a:t>
              </a:r>
              <a:r>
                <a:rPr lang="el-GR" dirty="0">
                  <a:solidFill>
                    <a:srgbClr val="FF0000"/>
                  </a:solidFill>
                </a:rPr>
                <a:t>α</a:t>
              </a:r>
              <a:r>
                <a:rPr lang="da-DK" dirty="0">
                  <a:solidFill>
                    <a:srgbClr val="FF0000"/>
                  </a:solidFill>
                </a:rPr>
                <a:t> &lt; 360°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471730" y="1483163"/>
            <a:ext cx="2281255" cy="720000"/>
            <a:chOff x="8471730" y="1483163"/>
            <a:chExt cx="2281255" cy="720000"/>
          </a:xfrm>
        </p:grpSpPr>
        <p:cxnSp>
          <p:nvCxnSpPr>
            <p:cNvPr id="41" name="Straight Connector 40"/>
            <p:cNvCxnSpPr/>
            <p:nvPr/>
          </p:nvCxnSpPr>
          <p:spPr>
            <a:xfrm flipH="1" flipV="1">
              <a:off x="8686801" y="1666754"/>
              <a:ext cx="1707265" cy="144684"/>
            </a:xfrm>
            <a:prstGeom prst="line">
              <a:avLst/>
            </a:prstGeom>
            <a:ln w="1270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Arc 45"/>
            <p:cNvSpPr/>
            <p:nvPr/>
          </p:nvSpPr>
          <p:spPr>
            <a:xfrm>
              <a:off x="10032985" y="1483163"/>
              <a:ext cx="720000" cy="720000"/>
            </a:xfrm>
            <a:prstGeom prst="arc">
              <a:avLst>
                <a:gd name="adj1" fmla="val 8247708"/>
                <a:gd name="adj2" fmla="val 11487561"/>
              </a:avLst>
            </a:prstGeom>
            <a:ln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471730" y="1829275"/>
              <a:ext cx="1803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</a:rPr>
                <a:t>0</a:t>
              </a:r>
              <a:r>
                <a:rPr lang="da-DK" dirty="0">
                  <a:solidFill>
                    <a:srgbClr val="0070C0"/>
                  </a:solidFill>
                </a:rPr>
                <a:t> °</a:t>
              </a:r>
              <a:r>
                <a:rPr lang="en-US" dirty="0">
                  <a:solidFill>
                    <a:srgbClr val="0070C0"/>
                  </a:solidFill>
                </a:rPr>
                <a:t> &lt; </a:t>
              </a:r>
              <a:r>
                <a:rPr lang="el-GR" dirty="0">
                  <a:solidFill>
                    <a:srgbClr val="0070C0"/>
                  </a:solidFill>
                </a:rPr>
                <a:t>α</a:t>
              </a:r>
              <a:r>
                <a:rPr lang="da-DK" dirty="0">
                  <a:solidFill>
                    <a:srgbClr val="0070C0"/>
                  </a:solidFill>
                </a:rPr>
                <a:t> &lt; 180°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511017" cy="1325563"/>
          </a:xfrm>
        </p:spPr>
        <p:txBody>
          <a:bodyPr/>
          <a:lstStyle/>
          <a:p>
            <a:r>
              <a:rPr lang="en-US" dirty="0"/>
              <a:t>Geometric orientation 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662548" cy="2770126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Purpose of example</a:t>
            </a:r>
          </a:p>
          <a:p>
            <a:r>
              <a:rPr lang="en-US" dirty="0"/>
              <a:t>illustrate tuples</a:t>
            </a:r>
          </a:p>
          <a:p>
            <a:r>
              <a:rPr lang="en-US" dirty="0"/>
              <a:t>list comprehension</a:t>
            </a:r>
          </a:p>
          <a:p>
            <a:r>
              <a:rPr lang="en-US" dirty="0" err="1"/>
              <a:t>matplotlib.pyplot</a:t>
            </a:r>
            <a:endParaRPr lang="en-US" dirty="0"/>
          </a:p>
          <a:p>
            <a:r>
              <a:rPr lang="en-US" dirty="0"/>
              <a:t>floats are strange</a:t>
            </a:r>
          </a:p>
        </p:txBody>
      </p:sp>
      <p:sp>
        <p:nvSpPr>
          <p:cNvPr id="4" name="Oval 3"/>
          <p:cNvSpPr/>
          <p:nvPr/>
        </p:nvSpPr>
        <p:spPr>
          <a:xfrm>
            <a:off x="9139752" y="2893365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0301252" y="1721978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57067" y="2869537"/>
            <a:ext cx="269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890" y="3916513"/>
            <a:ext cx="487666" cy="40590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478849" y="2869537"/>
            <a:ext cx="1144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(12, 12)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430489" y="1710028"/>
            <a:ext cx="25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04770" y="1710028"/>
            <a:ext cx="1503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(24, 24)</a:t>
            </a:r>
          </a:p>
        </p:txBody>
      </p:sp>
      <p:sp>
        <p:nvSpPr>
          <p:cNvPr id="22" name="Oval 21"/>
          <p:cNvSpPr/>
          <p:nvPr/>
        </p:nvSpPr>
        <p:spPr>
          <a:xfrm>
            <a:off x="8601101" y="1577495"/>
            <a:ext cx="180000" cy="1800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301322" y="1550273"/>
            <a:ext cx="30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0070C0"/>
                </a:solidFill>
              </a:rPr>
              <a:t>p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010722" y="2701009"/>
            <a:ext cx="2129030" cy="2394791"/>
            <a:chOff x="6889577" y="2891949"/>
            <a:chExt cx="2129030" cy="2394791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6904088" y="5061282"/>
              <a:ext cx="180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V="1">
              <a:off x="6902424" y="3261282"/>
              <a:ext cx="0" cy="18000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 flipH="1" flipV="1">
              <a:off x="8781101" y="4917408"/>
              <a:ext cx="2375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889577" y="2891949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y</a:t>
              </a:r>
            </a:p>
          </p:txBody>
        </p:sp>
      </p:grpSp>
      <p:sp>
        <p:nvSpPr>
          <p:cNvPr id="39" name="Oval 38"/>
          <p:cNvSpPr/>
          <p:nvPr/>
        </p:nvSpPr>
        <p:spPr>
          <a:xfrm>
            <a:off x="11069212" y="973980"/>
            <a:ext cx="180000" cy="180000"/>
          </a:xfrm>
          <a:prstGeom prst="ellipse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8067877" y="3966656"/>
            <a:ext cx="184546" cy="180796"/>
            <a:chOff x="8067877" y="3966656"/>
            <a:chExt cx="184546" cy="180796"/>
          </a:xfrm>
        </p:grpSpPr>
        <p:grpSp>
          <p:nvGrpSpPr>
            <p:cNvPr id="75" name="Group 74"/>
            <p:cNvGrpSpPr/>
            <p:nvPr/>
          </p:nvGrpSpPr>
          <p:grpSpPr>
            <a:xfrm>
              <a:off x="8103392" y="4002374"/>
              <a:ext cx="112233" cy="109926"/>
              <a:chOff x="8103392" y="4002374"/>
              <a:chExt cx="112233" cy="109926"/>
            </a:xfrm>
          </p:grpSpPr>
          <p:sp>
            <p:nvSpPr>
              <p:cNvPr id="63" name="Freeform 62"/>
              <p:cNvSpPr/>
              <p:nvPr/>
            </p:nvSpPr>
            <p:spPr>
              <a:xfrm>
                <a:off x="8103393" y="4004350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64"/>
              <p:cNvSpPr/>
              <p:nvPr/>
            </p:nvSpPr>
            <p:spPr>
              <a:xfrm rot="10800000">
                <a:off x="8103392" y="4002374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/>
              <p:cNvCxnSpPr/>
              <p:nvPr/>
            </p:nvCxnSpPr>
            <p:spPr>
              <a:xfrm flipH="1">
                <a:off x="8115301" y="4010025"/>
                <a:ext cx="93662" cy="90488"/>
              </a:xfrm>
              <a:prstGeom prst="line">
                <a:avLst/>
              </a:prstGeom>
              <a:ln w="127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Rectangle 63"/>
              <p:cNvSpPr/>
              <p:nvPr/>
            </p:nvSpPr>
            <p:spPr>
              <a:xfrm>
                <a:off x="8107625" y="4002374"/>
                <a:ext cx="108000" cy="10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Oval 75"/>
            <p:cNvSpPr/>
            <p:nvPr/>
          </p:nvSpPr>
          <p:spPr>
            <a:xfrm>
              <a:off x="8067877" y="4075452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>
              <a:off x="8180423" y="396665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det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6" name="Group 85"/>
          <p:cNvGrpSpPr/>
          <p:nvPr/>
        </p:nvGrpSpPr>
        <p:grpSpPr>
          <a:xfrm>
            <a:off x="8825233" y="435879"/>
            <a:ext cx="3283526" cy="2418431"/>
            <a:chOff x="8825233" y="435879"/>
            <a:chExt cx="3283526" cy="2418431"/>
          </a:xfrm>
        </p:grpSpPr>
        <p:sp>
          <p:nvSpPr>
            <p:cNvPr id="80" name="TextBox 79"/>
            <p:cNvSpPr txBox="1"/>
            <p:nvPr/>
          </p:nvSpPr>
          <p:spPr>
            <a:xfrm>
              <a:off x="8825233" y="979745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0070C0"/>
                  </a:solidFill>
                </a:rPr>
                <a:t>det</a:t>
              </a:r>
              <a:r>
                <a:rPr lang="en-US" dirty="0">
                  <a:solidFill>
                    <a:srgbClr val="0070C0"/>
                  </a:solidFill>
                </a:rPr>
                <a:t> &gt; 0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0864994" y="2484978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</a:rPr>
                <a:t>det</a:t>
              </a:r>
              <a:r>
                <a:rPr lang="en-US" dirty="0">
                  <a:solidFill>
                    <a:srgbClr val="FF0000"/>
                  </a:solidFill>
                </a:rPr>
                <a:t> &lt; 0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0161673" y="435879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>
              <a:off x="10879384" y="711085"/>
              <a:ext cx="189828" cy="260817"/>
            </a:xfrm>
            <a:prstGeom prst="straightConnector1">
              <a:avLst/>
            </a:prstGeom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Left Brace 86"/>
          <p:cNvSpPr/>
          <p:nvPr/>
        </p:nvSpPr>
        <p:spPr>
          <a:xfrm rot="5400000" flipH="1">
            <a:off x="9875505" y="3995677"/>
            <a:ext cx="125187" cy="3954481"/>
          </a:xfrm>
          <a:prstGeom prst="leftBrace">
            <a:avLst>
              <a:gd name="adj1" fmla="val 39532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7960858" y="6112941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6 ! = 720 different orders to add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7071472" y="3916513"/>
            <a:ext cx="102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(0.5, 0.5)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8231403" y="3793373"/>
            <a:ext cx="154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, 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7195" y="6060169"/>
            <a:ext cx="487666" cy="405904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0" y="6211669"/>
            <a:ext cx="7550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Kettner, Mehlhorn,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Pion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 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Schirra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Yap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:</a:t>
            </a:r>
            <a:br>
              <a:rPr lang="da-DK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5"/>
              </a:rPr>
              <a:t>Classroom Examples of Robustness Problems in Geometric Computations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97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  <p:bldP spid="16" grpId="0"/>
      <p:bldP spid="17" grpId="0"/>
      <p:bldP spid="18" grpId="0"/>
      <p:bldP spid="22" grpId="0" animBg="1"/>
      <p:bldP spid="24" grpId="0"/>
      <p:bldP spid="39" grpId="0" animBg="1"/>
      <p:bldP spid="79" grpId="0"/>
      <p:bldP spid="87" grpId="0" animBg="1"/>
      <p:bldP spid="88" grpId="0"/>
      <p:bldP spid="89" grpId="0"/>
      <p:bldP spid="9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1074488"/>
              </p:ext>
            </p:extLst>
          </p:nvPr>
        </p:nvGraphicFramePr>
        <p:xfrm>
          <a:off x="190106" y="132603"/>
          <a:ext cx="6488876" cy="65672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8876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79801">
                <a:tc>
                  <a:txBody>
                    <a:bodyPr/>
                    <a:lstStyle/>
                    <a:p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sign-plot.py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88904">
                <a:tc>
                  <a:txBody>
                    <a:bodyPr/>
                    <a:lstStyle/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matplotlib.pyplot as plt</a:t>
                      </a:r>
                    </a:p>
                    <a:p>
                      <a:endParaRPr lang="pt-BR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 = 256</a:t>
                      </a:r>
                    </a:p>
                    <a:p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delta = 1 / 2**54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 = (12, 12)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 = (24, 24)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[]  </a:t>
                      </a:r>
                      <a:r>
                        <a:rPr lang="pt-BR" sz="14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points (i, j, det)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for j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</a:t>
                      </a:r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(1/2 + i * delta, 1/2 + j * delta)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det = (q[0]*r[1] + r[0]*p[1] + p[0]*q[1] 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     - r[0]*q[1] - p[0]*r[1] - q[0]*p[1])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P.append((i, j, det))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 = [(i, j) for i, j, det in P if det &gt;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neg = [(i, j) for i, j, det in P if det &lt;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zero = [(i, j) for i, j, det in P if det == 0]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plt.subplot(facecolor='lightgrey', aspect='equal')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plt.xlabel('i')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plt.ylabel('j', rotation=0)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points, color in [(pos, "b"), (neg, "r"), (zero, "y")]: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X = [x for x, y in points]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Y = [y for x, y in points]</a:t>
                      </a:r>
                    </a:p>
                    <a:p>
                      <a:pPr>
                        <a:spcAft>
                          <a:spcPts val="1200"/>
                        </a:spcAft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plt.plot(X, Y, color + ".")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plt.plot([-1, N], [-1, N], "k-")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plt.show()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4" t="11377" r="19223"/>
          <a:stretch/>
        </p:blipFill>
        <p:spPr>
          <a:xfrm>
            <a:off x="6697685" y="631200"/>
            <a:ext cx="5379522" cy="54051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71123" y="101591"/>
            <a:ext cx="34152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(0.5000000000000142, 0.5000000000000142)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413475" y="443913"/>
            <a:ext cx="330506" cy="37457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330522" y="5747112"/>
            <a:ext cx="9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(0.5, 0.5)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7579605" y="5221996"/>
            <a:ext cx="352541" cy="51292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7991534" y="5991459"/>
            <a:ext cx="1221427" cy="369332"/>
            <a:chOff x="7330522" y="6288915"/>
            <a:chExt cx="1221427" cy="369332"/>
          </a:xfrm>
        </p:grpSpPr>
        <p:sp>
          <p:nvSpPr>
            <p:cNvPr id="2" name="Oval 1"/>
            <p:cNvSpPr/>
            <p:nvPr/>
          </p:nvSpPr>
          <p:spPr>
            <a:xfrm>
              <a:off x="7330522" y="6401581"/>
              <a:ext cx="144000" cy="144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472296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&gt; 0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364248" y="5991459"/>
            <a:ext cx="1215527" cy="369332"/>
            <a:chOff x="8738845" y="6288915"/>
            <a:chExt cx="1215527" cy="369332"/>
          </a:xfrm>
        </p:grpSpPr>
        <p:sp>
          <p:nvSpPr>
            <p:cNvPr id="12" name="Oval 11"/>
            <p:cNvSpPr/>
            <p:nvPr/>
          </p:nvSpPr>
          <p:spPr>
            <a:xfrm>
              <a:off x="8738845" y="6401581"/>
              <a:ext cx="144000" cy="144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874719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0731062" y="5991459"/>
            <a:ext cx="1222874" cy="369332"/>
            <a:chOff x="10731062" y="6288915"/>
            <a:chExt cx="1222874" cy="369332"/>
          </a:xfrm>
        </p:grpSpPr>
        <p:sp>
          <p:nvSpPr>
            <p:cNvPr id="13" name="Oval 12"/>
            <p:cNvSpPr/>
            <p:nvPr/>
          </p:nvSpPr>
          <p:spPr>
            <a:xfrm>
              <a:off x="10731062" y="6401581"/>
              <a:ext cx="144000" cy="144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874283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&lt;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45419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874" b="5220"/>
          <a:stretch/>
        </p:blipFill>
        <p:spPr>
          <a:xfrm>
            <a:off x="88134" y="297455"/>
            <a:ext cx="11997369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3998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693" b="5220"/>
          <a:stretch/>
        </p:blipFill>
        <p:spPr>
          <a:xfrm>
            <a:off x="88135" y="297455"/>
            <a:ext cx="1201940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56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13" t="3744" r="693" b="4850"/>
          <a:stretch/>
        </p:blipFill>
        <p:spPr>
          <a:xfrm>
            <a:off x="99152" y="264405"/>
            <a:ext cx="12008385" cy="626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59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177" r="874" b="5381"/>
          <a:stretch/>
        </p:blipFill>
        <p:spPr>
          <a:xfrm>
            <a:off x="88134" y="286438"/>
            <a:ext cx="11997369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43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value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((42,))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0189" y="2568575"/>
            <a:ext cx="308142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42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((42,),)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4211574" y="3683961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33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2" t="4338" r="964" b="5220"/>
          <a:stretch/>
        </p:blipFill>
        <p:spPr>
          <a:xfrm>
            <a:off x="88135" y="297455"/>
            <a:ext cx="1198635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220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4177" r="784" b="5381"/>
          <a:stretch/>
        </p:blipFill>
        <p:spPr>
          <a:xfrm>
            <a:off x="77118" y="286438"/>
            <a:ext cx="12019402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632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03" t="4176" r="783" b="5221"/>
          <a:stretch/>
        </p:blipFill>
        <p:spPr>
          <a:xfrm>
            <a:off x="110168" y="286439"/>
            <a:ext cx="11986351" cy="621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939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3695" r="512" b="5382"/>
          <a:stretch/>
        </p:blipFill>
        <p:spPr>
          <a:xfrm>
            <a:off x="88135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924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43" t="4177" r="693" b="5381"/>
          <a:stretch/>
        </p:blipFill>
        <p:spPr>
          <a:xfrm>
            <a:off x="66101" y="286438"/>
            <a:ext cx="12041436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045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3695" r="602" b="5382"/>
          <a:stretch/>
        </p:blipFill>
        <p:spPr>
          <a:xfrm>
            <a:off x="77118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897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x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5338" y="3281455"/>
            <a:ext cx="567826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[42, 3], (4,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(42,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42]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TypeError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549405" y="174394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Courier" pitchFamily="49" charset="0"/>
              </a:rPr>
              <a:t>x = [1, [2, 3], (4, 5)]</a:t>
            </a:r>
          </a:p>
          <a:p>
            <a:r>
              <a:rPr lang="en-US" sz="2800" dirty="0">
                <a:latin typeface="Courier" pitchFamily="49" charset="0"/>
              </a:rPr>
              <a:t>x[2][0] = 42</a:t>
            </a:r>
          </a:p>
        </p:txBody>
      </p:sp>
      <p:sp>
        <p:nvSpPr>
          <p:cNvPr id="6" name="Smiley Face 5"/>
          <p:cNvSpPr/>
          <p:nvPr/>
        </p:nvSpPr>
        <p:spPr>
          <a:xfrm>
            <a:off x="2873427" y="4907096"/>
            <a:ext cx="374567" cy="363338"/>
          </a:xfrm>
          <a:prstGeom prst="smileyFace">
            <a:avLst>
              <a:gd name="adj" fmla="val -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383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tree</a:t>
            </a:r>
            <a:r>
              <a:rPr lang="da-DK" dirty="0"/>
              <a:t> is </a:t>
            </a:r>
            <a:r>
              <a:rPr lang="da-DK" sz="3600" b="0" dirty="0">
                <a:latin typeface="Courier" pitchFamily="49" charset="0"/>
              </a:rPr>
              <a:t>('A',(('B','C'),'D'))</a:t>
            </a:r>
            <a:r>
              <a:rPr lang="da-DK" b="0" dirty="0"/>
              <a:t> ?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5082" y="4484667"/>
            <a:ext cx="8915599" cy="2779032"/>
          </a:xfrm>
        </p:spPr>
        <p:txBody>
          <a:bodyPr>
            <a:normAutofit/>
          </a:bodyPr>
          <a:lstStyle/>
          <a:p>
            <a:pPr marL="514350" indent="-514350">
              <a:buAutoNum type="alphaLcParenR"/>
            </a:pPr>
            <a:r>
              <a:rPr lang="da-DK" dirty="0">
                <a:solidFill>
                  <a:srgbClr val="C00000"/>
                </a:solidFill>
              </a:rPr>
              <a:t>                   b)                     c)                     d)                      e)</a:t>
            </a:r>
          </a:p>
          <a:p>
            <a:pPr marL="0" indent="0">
              <a:buNone/>
            </a:pPr>
            <a:br>
              <a:rPr lang="da-DK" dirty="0">
                <a:solidFill>
                  <a:srgbClr val="C00000"/>
                </a:solidFill>
              </a:rPr>
            </a:br>
            <a:endParaRPr lang="da-DK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da-DK" dirty="0">
                <a:solidFill>
                  <a:srgbClr val="C00000"/>
                </a:solidFill>
              </a:rPr>
              <a:t>			        f)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1877786"/>
            <a:ext cx="10727474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latin typeface="Courier" pitchFamily="49" charset="0"/>
              </a:rPr>
              <a:t>          /\                 /\                 /\                 /\                 /\          </a:t>
            </a:r>
          </a:p>
          <a:p>
            <a:r>
              <a:rPr lang="pt-BR" sz="1400" dirty="0">
                <a:latin typeface="Courier" pitchFamily="49" charset="0"/>
              </a:rPr>
              <a:t>         /  \               /  \               /  \               /  \               /  \         </a:t>
            </a:r>
          </a:p>
          <a:p>
            <a:r>
              <a:rPr lang="pt-BR" sz="1400" dirty="0">
                <a:latin typeface="Courier" pitchFamily="49" charset="0"/>
              </a:rPr>
              <a:t>        /    \             /    \             /    \             /    \             /    \        </a:t>
            </a:r>
          </a:p>
          <a:p>
            <a:r>
              <a:rPr lang="pt-BR" sz="1400" dirty="0">
                <a:latin typeface="Courier" pitchFamily="49" charset="0"/>
              </a:rPr>
              <a:t>       /      \           /      \           /      \           /      \           /      \       </a:t>
            </a:r>
          </a:p>
          <a:p>
            <a:r>
              <a:rPr lang="pt-BR" sz="1400" dirty="0">
                <a:latin typeface="Courier" pitchFamily="49" charset="0"/>
              </a:rPr>
              <a:t>      /\      'D'        /        \         /        \         /        \        'A'      /\      </a:t>
            </a:r>
          </a:p>
          <a:p>
            <a:r>
              <a:rPr lang="pt-BR" sz="1400" dirty="0">
                <a:latin typeface="Courier" pitchFamily="49" charset="0"/>
              </a:rPr>
              <a:t>     /  \               /\        'D'      /\        /\      'A'        /\               /  \     </a:t>
            </a:r>
          </a:p>
          <a:p>
            <a:r>
              <a:rPr lang="pt-BR" sz="1400" dirty="0">
                <a:latin typeface="Courier" pitchFamily="49" charset="0"/>
              </a:rPr>
              <a:t>    /    \             /  \               /  \      /  \               /  \             /    \    </a:t>
            </a:r>
          </a:p>
          <a:p>
            <a:r>
              <a:rPr lang="pt-BR" sz="1400" dirty="0">
                <a:latin typeface="Courier" pitchFamily="49" charset="0"/>
              </a:rPr>
              <a:t>   /\    'C'          /    \            'A'  'B'  'C'  'D'            /    \          'B'    /\   </a:t>
            </a:r>
          </a:p>
          <a:p>
            <a:r>
              <a:rPr lang="pt-BR" sz="1400" dirty="0">
                <a:latin typeface="Courier" pitchFamily="49" charset="0"/>
              </a:rPr>
              <a:t>  /  \              'A'    /\                                        /\    'D'              /  \  </a:t>
            </a:r>
          </a:p>
          <a:p>
            <a:r>
              <a:rPr lang="pt-BR" sz="1400" dirty="0">
                <a:latin typeface="Courier" pitchFamily="49" charset="0"/>
              </a:rPr>
              <a:t>'A'  'B'                  /  \                                      /  \                  'C'  'D'</a:t>
            </a:r>
          </a:p>
          <a:p>
            <a:r>
              <a:rPr lang="pt-BR" sz="1400" dirty="0">
                <a:latin typeface="Courier" pitchFamily="49" charset="0"/>
              </a:rPr>
              <a:t>                        'B'  'C'                                  'B'  'C' </a:t>
            </a:r>
            <a:endParaRPr lang="en-US" sz="1400" dirty="0">
              <a:latin typeface="Courier" pitchFamily="49" charset="0"/>
            </a:endParaRPr>
          </a:p>
        </p:txBody>
      </p:sp>
      <p:sp>
        <p:nvSpPr>
          <p:cNvPr id="6" name="Smiley Face 5"/>
          <p:cNvSpPr/>
          <p:nvPr/>
        </p:nvSpPr>
        <p:spPr>
          <a:xfrm>
            <a:off x="7947232" y="49963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96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</a:t>
            </a:r>
            <a:r>
              <a:rPr lang="da-DK" dirty="0"/>
              <a:t> </a:t>
            </a:r>
            <a:r>
              <a:rPr lang="da-DK" dirty="0" err="1"/>
              <a:t>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193615"/>
            <a:ext cx="10959193" cy="4351338"/>
          </a:xfrm>
        </p:spPr>
        <p:txBody>
          <a:bodyPr>
            <a:normAutofit/>
          </a:bodyPr>
          <a:lstStyle/>
          <a:p>
            <a:r>
              <a:rPr lang="en-US" dirty="0"/>
              <a:t>Parallel assignments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x, y, z = a, b, c</a:t>
            </a:r>
          </a:p>
          <a:p>
            <a:pPr marL="363538" indent="0">
              <a:buNone/>
            </a:pPr>
            <a:r>
              <a:rPr lang="en-US" dirty="0"/>
              <a:t>is a short hand for a tuple assignment (right side is a single tuple)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y, z) = (a, b, c)</a:t>
            </a:r>
          </a:p>
          <a:p>
            <a:pPr marL="363538" indent="-363538"/>
            <a:endParaRPr lang="en-US" dirty="0"/>
          </a:p>
          <a:p>
            <a:pPr marL="363538" indent="-363538"/>
            <a:r>
              <a:rPr lang="en-US" dirty="0"/>
              <a:t>First the right-hand side is evaluated completely, and then the individual values of the tuple are assigned to </a:t>
            </a:r>
            <a:r>
              <a:rPr lang="en-US" dirty="0">
                <a:latin typeface="Courier" pitchFamily="49" charset="0"/>
              </a:rPr>
              <a:t>x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y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z</a:t>
            </a:r>
            <a:r>
              <a:rPr lang="en-US" dirty="0"/>
              <a:t> left-to-right (length must be equal on both sides)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130664"/>
              </p:ext>
            </p:extLst>
          </p:nvPr>
        </p:nvGraphicFramePr>
        <p:xfrm>
          <a:off x="9135835" y="365125"/>
          <a:ext cx="2661557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155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 = (10, 25)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 = point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84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Nested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/lists </a:t>
            </a:r>
            <a:r>
              <a:rPr lang="da-DK" dirty="0" err="1"/>
              <a:t>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972" y="1662343"/>
            <a:ext cx="6104430" cy="4604641"/>
          </a:xfrm>
        </p:spPr>
        <p:txBody>
          <a:bodyPr>
            <a:normAutofit/>
          </a:bodyPr>
          <a:lstStyle/>
          <a:p>
            <a:r>
              <a:rPr lang="en-US" dirty="0"/>
              <a:t>Let hand side can be nested</a:t>
            </a:r>
            <a:br>
              <a:rPr lang="en-US" dirty="0"/>
            </a:br>
            <a:r>
              <a:rPr lang="en-US" dirty="0"/>
              <a:t> (great for unpacking data)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(y, (a[0], w)), a[1]) </a:t>
            </a:r>
            <a:br>
              <a:rPr lang="en-US" dirty="0">
                <a:latin typeface="Courier" pitchFamily="49" charset="0"/>
              </a:rPr>
            </a:br>
            <a:r>
              <a:rPr lang="en-US" dirty="0">
                <a:latin typeface="Courier" pitchFamily="49" charset="0"/>
              </a:rPr>
              <a:t>= 1, (2, (3, 4)), 5</a:t>
            </a:r>
          </a:p>
          <a:p>
            <a:endParaRPr lang="en-US" dirty="0"/>
          </a:p>
          <a:p>
            <a:r>
              <a:rPr lang="en-US" dirty="0"/>
              <a:t>[...] and (...) on left side matches both lists and tuples of equal length </a:t>
            </a:r>
            <a:br>
              <a:rPr lang="en-US" dirty="0"/>
            </a:br>
            <a:r>
              <a:rPr lang="en-US" dirty="0"/>
              <a:t>(but likely you would like to be consistent with type of parenthesis)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183417"/>
              </p:ext>
            </p:extLst>
          </p:nvPr>
        </p:nvGraphicFramePr>
        <p:xfrm>
          <a:off x="6515531" y="1690688"/>
          <a:ext cx="5405123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512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[(10, 25), (30, 40)]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(x1, y1, x2, y2)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4, got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((x1, y1), (x2, y2))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[None, None]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((2, (3, 4)), 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((y, (a[0], w)), a[1])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[3,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z] = (3, 5, 7)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y, z) = [3, 5, 7]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3],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(5, 6)],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(5, 6)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430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r>
              <a:rPr lang="da-DK" dirty="0"/>
              <a:t> vs lists:  </a:t>
            </a:r>
            <a:r>
              <a:rPr lang="da-DK" dirty="0">
                <a:latin typeface="Courier" pitchFamily="49" charset="0"/>
              </a:rPr>
              <a:t>a += 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380797"/>
            <a:ext cx="820783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Lists</a:t>
            </a:r>
            <a:br>
              <a:rPr lang="en-US" dirty="0"/>
            </a:br>
            <a:r>
              <a:rPr lang="en-US" dirty="0"/>
              <a:t>Extends existing list, i.e. same as </a:t>
            </a:r>
            <a:r>
              <a:rPr lang="en-US" dirty="0" err="1">
                <a:latin typeface="Courier" pitchFamily="49" charset="0"/>
              </a:rPr>
              <a:t>a.extend</a:t>
            </a:r>
            <a:r>
              <a:rPr lang="en-US" dirty="0">
                <a:latin typeface="Courier" pitchFamily="49" charset="0"/>
              </a:rPr>
              <a:t>(b)</a:t>
            </a:r>
          </a:p>
          <a:p>
            <a:endParaRPr lang="en-US" dirty="0">
              <a:latin typeface="Courier" pitchFamily="49" charset="0"/>
            </a:endParaRPr>
          </a:p>
          <a:p>
            <a:r>
              <a:rPr lang="en-US" dirty="0">
                <a:solidFill>
                  <a:srgbClr val="C00000"/>
                </a:solidFill>
              </a:rPr>
              <a:t>Tuples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/>
              <a:t>Must create a new tuple </a:t>
            </a:r>
            <a:r>
              <a:rPr lang="en-US" dirty="0">
                <a:latin typeface="Courier" pitchFamily="49" charset="0"/>
              </a:rPr>
              <a:t>a + b</a:t>
            </a:r>
            <a:r>
              <a:rPr lang="en-US" dirty="0"/>
              <a:t> and assign to </a:t>
            </a:r>
            <a:r>
              <a:rPr lang="en-US" dirty="0">
                <a:latin typeface="Courier" pitchFamily="49" charset="0"/>
              </a:rPr>
              <a:t>a</a:t>
            </a:r>
            <a:r>
              <a:rPr lang="en-US" dirty="0"/>
              <a:t> (since tuples are immutable)</a:t>
            </a:r>
            <a:endParaRPr lang="en-US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593178"/>
              </p:ext>
            </p:extLst>
          </p:nvPr>
        </p:nvGraphicFramePr>
        <p:xfrm>
          <a:off x="9046029" y="1027906"/>
          <a:ext cx="2669721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97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 + (3, 4)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[3,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(1,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(3,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9967" y="3589153"/>
            <a:ext cx="487666" cy="4059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486" y="5693046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76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variable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099" y="1629901"/>
            <a:ext cx="6220522" cy="522810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1200"/>
              </a:spcAft>
            </a:pPr>
            <a:r>
              <a:rPr lang="en-US" dirty="0"/>
              <a:t>For a tuple of variable length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variable name</a:t>
            </a:r>
            <a:r>
              <a:rPr lang="en-US" dirty="0"/>
              <a:t> on the left side will be assigned a list of the remaining elements not matched by variables preceding/following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</a:p>
          <a:p>
            <a:r>
              <a:rPr lang="en-US" i="1" dirty="0"/>
              <a:t>Example</a:t>
            </a:r>
          </a:p>
          <a:p>
            <a:pPr marL="0" indent="1973263">
              <a:buNone/>
            </a:pPr>
            <a:r>
              <a:rPr lang="en-US" dirty="0">
                <a:latin typeface="Courier" pitchFamily="49" charset="0"/>
              </a:rPr>
              <a:t>a,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*b</a:t>
            </a:r>
            <a:r>
              <a:rPr lang="en-US" dirty="0">
                <a:latin typeface="Courier" pitchFamily="49" charset="0"/>
              </a:rPr>
              <a:t>, c = t</a:t>
            </a:r>
          </a:p>
          <a:p>
            <a:pPr marL="0" indent="357188">
              <a:buNone/>
            </a:pPr>
            <a:r>
              <a:rPr lang="en-US" dirty="0"/>
              <a:t>is equivalent to 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a = t[0]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b = t[1:-1]</a:t>
            </a:r>
          </a:p>
          <a:p>
            <a:pPr marL="1973263" indent="0">
              <a:spcAft>
                <a:spcPts val="1200"/>
              </a:spcAft>
              <a:buNone/>
            </a:pPr>
            <a:r>
              <a:rPr lang="en-US" dirty="0">
                <a:latin typeface="Courier" pitchFamily="49" charset="0"/>
              </a:rPr>
              <a:t>c = t[-1]</a:t>
            </a:r>
          </a:p>
          <a:p>
            <a:r>
              <a:rPr lang="en-US" dirty="0"/>
              <a:t>There can be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a left-hand-side tuple (but one new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each nested tuple)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225765"/>
              </p:ext>
            </p:extLst>
          </p:nvPr>
        </p:nvGraphicFramePr>
        <p:xfrm>
          <a:off x="6684051" y="182880"/>
          <a:ext cx="5334000" cy="649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3, 4, 5, 6)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at least 3, got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((1,2,3),4,5,6,(7,8,9,10))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((a, *b), *c, (d, *e))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9, 10]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head, *tail = [1, 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tail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474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7F7F7F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24001</TotalTime>
  <Words>3692</Words>
  <Application>Microsoft Office PowerPoint</Application>
  <PresentationFormat>Widescreen</PresentationFormat>
  <Paragraphs>453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Courier</vt:lpstr>
      <vt:lpstr>Courier New</vt:lpstr>
      <vt:lpstr>Wingdings</vt:lpstr>
      <vt:lpstr>Office Theme</vt:lpstr>
      <vt:lpstr>Tuples and lists</vt:lpstr>
      <vt:lpstr>Tuples</vt:lpstr>
      <vt:lpstr>Question – What value is ((42,)) ?</vt:lpstr>
      <vt:lpstr>Question – What is x ?</vt:lpstr>
      <vt:lpstr>Question – What tree is ('A',(('B','C'),'D')) ?</vt:lpstr>
      <vt:lpstr>Tuple assignment</vt:lpstr>
      <vt:lpstr>Nested tuple/lists assignments</vt:lpstr>
      <vt:lpstr>Tuples vs lists:  a += b</vt:lpstr>
      <vt:lpstr>*variable assignment</vt:lpstr>
      <vt:lpstr>Question – What is b ?</vt:lpstr>
      <vt:lpstr>* in list and tuple construction</vt:lpstr>
      <vt:lpstr>List comprehension (cool stuff)</vt:lpstr>
      <vt:lpstr>List comprehension (it’s just syntactic sugar…)</vt:lpstr>
      <vt:lpstr>List comprehension (more cool stuff)</vt:lpstr>
      <vt:lpstr>List comprehension – for-if and multiple for</vt:lpstr>
      <vt:lpstr>Question – What will print the same?</vt:lpstr>
      <vt:lpstr>any, all</vt:lpstr>
      <vt:lpstr>Example – computing primes</vt:lpstr>
      <vt:lpstr>enumerate</vt:lpstr>
      <vt:lpstr>zip</vt:lpstr>
      <vt:lpstr>PowerPoint Presentation</vt:lpstr>
      <vt:lpstr>(Simple) functions</vt:lpstr>
      <vt:lpstr>Question – What tuple is printed ?</vt:lpstr>
      <vt:lpstr>Geometric orientation 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Aarhus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Gerth Stølting Brodal</dc:creator>
  <cp:lastModifiedBy>Gerth Stølting Brodal</cp:lastModifiedBy>
  <cp:revision>751</cp:revision>
  <dcterms:created xsi:type="dcterms:W3CDTF">2017-10-19T06:54:16Z</dcterms:created>
  <dcterms:modified xsi:type="dcterms:W3CDTF">2022-02-16T08:35:36Z</dcterms:modified>
</cp:coreProperties>
</file>

<file path=docProps/thumbnail.jpeg>
</file>